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25" autoAdjust="0"/>
    <p:restoredTop sz="94660"/>
  </p:normalViewPr>
  <p:slideViewPr>
    <p:cSldViewPr snapToGrid="0">
      <p:cViewPr varScale="1">
        <p:scale>
          <a:sx n="126" d="100"/>
          <a:sy n="126" d="100"/>
        </p:scale>
        <p:origin x="80" y="7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e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9132DE-5FEC-4F26-88E8-8D40D848BEE9}" type="datetimeFigureOut">
              <a:rPr lang="en-US" smtClean="0"/>
              <a:t>10/8/2020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EE0A6A-1F17-4511-98EE-0458E1C0198E}" type="slidenum">
              <a:rPr lang="en-US" smtClean="0"/>
              <a:t>‹#›</a:t>
            </a:fld>
            <a:endParaRPr lang="en-US"/>
          </a:p>
        </p:txBody>
      </p:sp>
    </p:spTree>
    <p:extLst>
      <p:ext uri="{BB962C8B-B14F-4D97-AF65-F5344CB8AC3E}">
        <p14:creationId xmlns:p14="http://schemas.microsoft.com/office/powerpoint/2010/main" val="2036142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number of techniques you can use to build out APIs. Some of them are better for internal systems, and some for external system. Way back in the day we use to use remote method invocation….</a:t>
            </a:r>
          </a:p>
        </p:txBody>
      </p:sp>
      <p:sp>
        <p:nvSpPr>
          <p:cNvPr id="4" name="Slide Number Placeholder 3"/>
          <p:cNvSpPr>
            <a:spLocks noGrp="1"/>
          </p:cNvSpPr>
          <p:nvPr>
            <p:ph type="sldNum" sz="quarter" idx="5"/>
          </p:nvPr>
        </p:nvSpPr>
        <p:spPr/>
        <p:txBody>
          <a:bodyPr/>
          <a:lstStyle/>
          <a:p>
            <a:fld id="{05EE0A6A-1F17-4511-98EE-0458E1C0198E}" type="slidenum">
              <a:rPr lang="en-US" smtClean="0"/>
              <a:t>3</a:t>
            </a:fld>
            <a:endParaRPr lang="en-US"/>
          </a:p>
        </p:txBody>
      </p:sp>
    </p:spTree>
    <p:extLst>
      <p:ext uri="{BB962C8B-B14F-4D97-AF65-F5344CB8AC3E}">
        <p14:creationId xmlns:p14="http://schemas.microsoft.com/office/powerpoint/2010/main" val="3072613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each level</a:t>
            </a:r>
          </a:p>
        </p:txBody>
      </p:sp>
      <p:sp>
        <p:nvSpPr>
          <p:cNvPr id="4" name="Slide Number Placeholder 3"/>
          <p:cNvSpPr>
            <a:spLocks noGrp="1"/>
          </p:cNvSpPr>
          <p:nvPr>
            <p:ph type="sldNum" sz="quarter" idx="5"/>
          </p:nvPr>
        </p:nvSpPr>
        <p:spPr/>
        <p:txBody>
          <a:bodyPr/>
          <a:lstStyle/>
          <a:p>
            <a:fld id="{05EE0A6A-1F17-4511-98EE-0458E1C0198E}" type="slidenum">
              <a:rPr lang="en-US" smtClean="0"/>
              <a:t>4</a:t>
            </a:fld>
            <a:endParaRPr lang="en-US"/>
          </a:p>
        </p:txBody>
      </p:sp>
    </p:spTree>
    <p:extLst>
      <p:ext uri="{BB962C8B-B14F-4D97-AF65-F5344CB8AC3E}">
        <p14:creationId xmlns:p14="http://schemas.microsoft.com/office/powerpoint/2010/main" val="27446989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want people to use our APIs and we do want that then the place to start is with good documentation. When I started programming Java was hot stuff and the docs for it were really good, considering it was 2000 and most people were still crawling out of the primordial ooze. </a:t>
            </a:r>
          </a:p>
        </p:txBody>
      </p:sp>
      <p:sp>
        <p:nvSpPr>
          <p:cNvPr id="4" name="Slide Number Placeholder 3"/>
          <p:cNvSpPr>
            <a:spLocks noGrp="1"/>
          </p:cNvSpPr>
          <p:nvPr>
            <p:ph type="sldNum" sz="quarter" idx="5"/>
          </p:nvPr>
        </p:nvSpPr>
        <p:spPr/>
        <p:txBody>
          <a:bodyPr/>
          <a:lstStyle/>
          <a:p>
            <a:fld id="{05EE0A6A-1F17-4511-98EE-0458E1C0198E}" type="slidenum">
              <a:rPr lang="en-US" smtClean="0"/>
              <a:t>6</a:t>
            </a:fld>
            <a:endParaRPr lang="en-US"/>
          </a:p>
        </p:txBody>
      </p:sp>
    </p:spTree>
    <p:extLst>
      <p:ext uri="{BB962C8B-B14F-4D97-AF65-F5344CB8AC3E}">
        <p14:creationId xmlns:p14="http://schemas.microsoft.com/office/powerpoint/2010/main" val="3590318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leading industry standard is a specification called open </a:t>
            </a:r>
            <a:r>
              <a:rPr lang="en-US" dirty="0" err="1"/>
              <a:t>api</a:t>
            </a:r>
            <a:r>
              <a:rPr lang="en-US" dirty="0"/>
              <a:t>. It was called swagger which I felt was a way better name. open </a:t>
            </a:r>
            <a:r>
              <a:rPr lang="en-US" dirty="0" err="1"/>
              <a:t>api</a:t>
            </a:r>
            <a:r>
              <a:rPr lang="en-US" dirty="0"/>
              <a:t> is a way of documenting your </a:t>
            </a:r>
            <a:r>
              <a:rPr lang="en-US" dirty="0" err="1"/>
              <a:t>apis</a:t>
            </a:r>
            <a:r>
              <a:rPr lang="en-US" dirty="0"/>
              <a:t> in a way that can be used both by humans and by computers. </a:t>
            </a:r>
          </a:p>
        </p:txBody>
      </p:sp>
      <p:sp>
        <p:nvSpPr>
          <p:cNvPr id="4" name="Slide Number Placeholder 3"/>
          <p:cNvSpPr>
            <a:spLocks noGrp="1"/>
          </p:cNvSpPr>
          <p:nvPr>
            <p:ph type="sldNum" sz="quarter" idx="5"/>
          </p:nvPr>
        </p:nvSpPr>
        <p:spPr/>
        <p:txBody>
          <a:bodyPr/>
          <a:lstStyle/>
          <a:p>
            <a:fld id="{05EE0A6A-1F17-4511-98EE-0458E1C0198E}" type="slidenum">
              <a:rPr lang="en-US" smtClean="0"/>
              <a:t>7</a:t>
            </a:fld>
            <a:endParaRPr lang="en-US"/>
          </a:p>
        </p:txBody>
      </p:sp>
    </p:spTree>
    <p:extLst>
      <p:ext uri="{BB962C8B-B14F-4D97-AF65-F5344CB8AC3E}">
        <p14:creationId xmlns:p14="http://schemas.microsoft.com/office/powerpoint/2010/main" val="16193016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swagger UI reads open </a:t>
            </a:r>
            <a:r>
              <a:rPr lang="en-US" dirty="0" err="1"/>
              <a:t>api</a:t>
            </a:r>
            <a:r>
              <a:rPr lang="en-US" dirty="0"/>
              <a:t> files and displays a handy visualization of each resource and the operations that you can perform on them</a:t>
            </a:r>
          </a:p>
        </p:txBody>
      </p:sp>
      <p:sp>
        <p:nvSpPr>
          <p:cNvPr id="4" name="Slide Number Placeholder 3"/>
          <p:cNvSpPr>
            <a:spLocks noGrp="1"/>
          </p:cNvSpPr>
          <p:nvPr>
            <p:ph type="sldNum" sz="quarter" idx="5"/>
          </p:nvPr>
        </p:nvSpPr>
        <p:spPr/>
        <p:txBody>
          <a:bodyPr/>
          <a:lstStyle/>
          <a:p>
            <a:fld id="{05EE0A6A-1F17-4511-98EE-0458E1C0198E}" type="slidenum">
              <a:rPr lang="en-US" smtClean="0"/>
              <a:t>8</a:t>
            </a:fld>
            <a:endParaRPr lang="en-US"/>
          </a:p>
        </p:txBody>
      </p:sp>
    </p:spTree>
    <p:extLst>
      <p:ext uri="{BB962C8B-B14F-4D97-AF65-F5344CB8AC3E}">
        <p14:creationId xmlns:p14="http://schemas.microsoft.com/office/powerpoint/2010/main" val="372078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Drilling into one method we can see a sample body, the responses and parameters. You can even click on the try it out button to execute the </a:t>
            </a:r>
            <a:r>
              <a:rPr lang="en-US" dirty="0" err="1"/>
              <a:t>api</a:t>
            </a:r>
            <a:endParaRPr lang="en-US" dirty="0"/>
          </a:p>
        </p:txBody>
      </p:sp>
      <p:sp>
        <p:nvSpPr>
          <p:cNvPr id="4" name="Slide Number Placeholder 3"/>
          <p:cNvSpPr>
            <a:spLocks noGrp="1"/>
          </p:cNvSpPr>
          <p:nvPr>
            <p:ph type="sldNum" sz="quarter" idx="5"/>
          </p:nvPr>
        </p:nvSpPr>
        <p:spPr/>
        <p:txBody>
          <a:bodyPr/>
          <a:lstStyle/>
          <a:p>
            <a:fld id="{05EE0A6A-1F17-4511-98EE-0458E1C0198E}" type="slidenum">
              <a:rPr lang="en-US" smtClean="0"/>
              <a:t>9</a:t>
            </a:fld>
            <a:endParaRPr lang="en-US"/>
          </a:p>
        </p:txBody>
      </p:sp>
    </p:spTree>
    <p:extLst>
      <p:ext uri="{BB962C8B-B14F-4D97-AF65-F5344CB8AC3E}">
        <p14:creationId xmlns:p14="http://schemas.microsoft.com/office/powerpoint/2010/main" val="10516258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Drop to visual studio and demo swagger</a:t>
            </a:r>
          </a:p>
        </p:txBody>
      </p:sp>
      <p:sp>
        <p:nvSpPr>
          <p:cNvPr id="4" name="Slide Number Placeholder 3"/>
          <p:cNvSpPr>
            <a:spLocks noGrp="1"/>
          </p:cNvSpPr>
          <p:nvPr>
            <p:ph type="sldNum" sz="quarter" idx="5"/>
          </p:nvPr>
        </p:nvSpPr>
        <p:spPr/>
        <p:txBody>
          <a:bodyPr/>
          <a:lstStyle/>
          <a:p>
            <a:fld id="{05EE0A6A-1F17-4511-98EE-0458E1C0198E}" type="slidenum">
              <a:rPr lang="en-US" smtClean="0"/>
              <a:t>10</a:t>
            </a:fld>
            <a:endParaRPr lang="en-US"/>
          </a:p>
        </p:txBody>
      </p:sp>
    </p:spTree>
    <p:extLst>
      <p:ext uri="{BB962C8B-B14F-4D97-AF65-F5344CB8AC3E}">
        <p14:creationId xmlns:p14="http://schemas.microsoft.com/office/powerpoint/2010/main" val="25049297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10/8/2020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51005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10/8/2020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40152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10/8/2020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55222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10/8/2020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4059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10/8/2020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68666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10/8/2020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785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10/8/2020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946800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10/8/2020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22779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9498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10/8/2020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812512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10/8/2020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35822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ED291B17-9318-49DB-B28B-6E5994AE9581}" type="datetime1">
              <a:rPr lang="en-US" smtClean="0"/>
              <a:t>10/8/2020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8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491967221"/>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hf sldNum="0" hdr="0" ftr="0" dt="0"/>
  <p:txStyles>
    <p:titleStyle>
      <a:lvl1pPr algn="l" defTabSz="457200" rtl="0" eaLnBrk="1" latinLnBrk="0" hangingPunct="1">
        <a:lnSpc>
          <a:spcPct val="90000"/>
        </a:lnSpc>
        <a:spcBef>
          <a:spcPct val="0"/>
        </a:spcBef>
        <a:buNone/>
        <a:defRPr sz="44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Video 3" descr="A skyscraper in a cage&#10;&#10;Description automatically generated">
            <a:extLst>
              <a:ext uri="{FF2B5EF4-FFF2-40B4-BE49-F238E27FC236}">
                <a16:creationId xmlns:a16="http://schemas.microsoft.com/office/drawing/2014/main" id="{BB4C82D3-0432-451B-9D24-A2ADA1AC1D1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9" name="Rectangle 8">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8ACC6A-4AC4-4A74-A2F6-1EEBBE2A1B6A}"/>
              </a:ext>
            </a:extLst>
          </p:cNvPr>
          <p:cNvSpPr>
            <a:spLocks noGrp="1"/>
          </p:cNvSpPr>
          <p:nvPr>
            <p:ph type="ctrTitle"/>
          </p:nvPr>
        </p:nvSpPr>
        <p:spPr>
          <a:xfrm>
            <a:off x="321734" y="352338"/>
            <a:ext cx="11548532" cy="4198700"/>
          </a:xfrm>
        </p:spPr>
        <p:txBody>
          <a:bodyPr anchor="t">
            <a:normAutofit/>
          </a:bodyPr>
          <a:lstStyle/>
          <a:p>
            <a:r>
              <a:rPr lang="en-CA" sz="11500">
                <a:solidFill>
                  <a:schemeClr val="bg1"/>
                </a:solidFill>
              </a:rPr>
              <a:t>Building better APIs</a:t>
            </a:r>
          </a:p>
        </p:txBody>
      </p:sp>
      <p:sp>
        <p:nvSpPr>
          <p:cNvPr id="11" name="Rectangle 10">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47" y="4704862"/>
            <a:ext cx="12191999" cy="2155484"/>
          </a:xfrm>
          <a:prstGeom prst="rect">
            <a:avLst/>
          </a:prstGeom>
          <a:gradFill flip="none" rotWithShape="1">
            <a:gsLst>
              <a:gs pos="59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C7B92DCC-4232-455E-BD1E-57D35ED29CE9}"/>
              </a:ext>
            </a:extLst>
          </p:cNvPr>
          <p:cNvSpPr>
            <a:spLocks noGrp="1"/>
          </p:cNvSpPr>
          <p:nvPr>
            <p:ph type="subTitle" idx="1"/>
          </p:nvPr>
        </p:nvSpPr>
        <p:spPr>
          <a:xfrm>
            <a:off x="321733" y="4718033"/>
            <a:ext cx="10634738" cy="1175039"/>
          </a:xfrm>
        </p:spPr>
        <p:txBody>
          <a:bodyPr anchor="b">
            <a:normAutofit/>
          </a:bodyPr>
          <a:lstStyle/>
          <a:p>
            <a:endParaRPr lang="en-CA" sz="1800">
              <a:solidFill>
                <a:schemeClr val="bg1"/>
              </a:solidFill>
            </a:endParaRPr>
          </a:p>
        </p:txBody>
      </p:sp>
    </p:spTree>
    <p:extLst>
      <p:ext uri="{BB962C8B-B14F-4D97-AF65-F5344CB8AC3E}">
        <p14:creationId xmlns:p14="http://schemas.microsoft.com/office/powerpoint/2010/main" val="1339048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275D90-4A4A-491C-9493-B7E531A2D6C9}"/>
              </a:ext>
            </a:extLst>
          </p:cNvPr>
          <p:cNvSpPr>
            <a:spLocks noGrp="1"/>
          </p:cNvSpPr>
          <p:nvPr>
            <p:ph type="title"/>
          </p:nvPr>
        </p:nvSpPr>
        <p:spPr>
          <a:xfrm>
            <a:off x="783771" y="1066800"/>
            <a:ext cx="5727760" cy="4724400"/>
          </a:xfrm>
        </p:spPr>
        <p:txBody>
          <a:bodyPr vert="horz" lIns="91440" tIns="45720" rIns="91440" bIns="45720" rtlCol="0" anchor="ctr">
            <a:normAutofit/>
          </a:bodyPr>
          <a:lstStyle/>
          <a:p>
            <a:pPr algn="r"/>
            <a:r>
              <a:rPr lang="en-US" sz="6600" b="0" kern="1200" cap="all">
                <a:solidFill>
                  <a:srgbClr val="FFFFFF">
                    <a:alpha val="90000"/>
                  </a:srgbClr>
                </a:solidFill>
                <a:latin typeface="+mj-lt"/>
                <a:ea typeface="+mj-ea"/>
                <a:cs typeface="+mj-cs"/>
              </a:rPr>
              <a:t>Asp.net core has swagger</a:t>
            </a:r>
          </a:p>
        </p:txBody>
      </p:sp>
      <p:sp>
        <p:nvSpPr>
          <p:cNvPr id="3" name="Content Placeholder 2">
            <a:extLst>
              <a:ext uri="{FF2B5EF4-FFF2-40B4-BE49-F238E27FC236}">
                <a16:creationId xmlns:a16="http://schemas.microsoft.com/office/drawing/2014/main" id="{F12D725F-430A-491E-AC8C-111E9E3773FF}"/>
              </a:ext>
            </a:extLst>
          </p:cNvPr>
          <p:cNvSpPr>
            <a:spLocks noGrp="1"/>
          </p:cNvSpPr>
          <p:nvPr>
            <p:ph idx="1"/>
          </p:nvPr>
        </p:nvSpPr>
        <p:spPr>
          <a:xfrm>
            <a:off x="7534655" y="1066800"/>
            <a:ext cx="3405015" cy="4724400"/>
          </a:xfrm>
          <a:ln w="57150">
            <a:noFill/>
          </a:ln>
        </p:spPr>
        <p:txBody>
          <a:bodyPr vert="horz" lIns="91440" tIns="45720" rIns="91440" bIns="45720" rtlCol="0" anchor="ctr">
            <a:normAutofit/>
          </a:bodyPr>
          <a:lstStyle/>
          <a:p>
            <a:pPr marL="0" indent="0">
              <a:buNone/>
            </a:pPr>
            <a:r>
              <a:rPr lang="en-US" sz="2800" cap="all">
                <a:solidFill>
                  <a:srgbClr val="FFFFFF"/>
                </a:solidFill>
              </a:rPr>
              <a:t>Demo</a:t>
            </a:r>
          </a:p>
        </p:txBody>
      </p:sp>
      <p:sp>
        <p:nvSpPr>
          <p:cNvPr id="18" name="Rectangle 17">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69554356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6DCE0-2895-4F03-83A4-C4A722BF8950}"/>
              </a:ext>
            </a:extLst>
          </p:cNvPr>
          <p:cNvSpPr>
            <a:spLocks noGrp="1"/>
          </p:cNvSpPr>
          <p:nvPr>
            <p:ph type="title"/>
          </p:nvPr>
        </p:nvSpPr>
        <p:spPr/>
        <p:txBody>
          <a:bodyPr/>
          <a:lstStyle/>
          <a:p>
            <a:r>
              <a:rPr lang="en-US" dirty="0"/>
              <a:t>Everybody’s talking with </a:t>
            </a:r>
            <a:r>
              <a:rPr lang="en-US" dirty="0" err="1"/>
              <a:t>apis</a:t>
            </a:r>
            <a:endParaRPr lang="en-US" dirty="0"/>
          </a:p>
        </p:txBody>
      </p:sp>
      <p:sp>
        <p:nvSpPr>
          <p:cNvPr id="3" name="Content Placeholder 2">
            <a:extLst>
              <a:ext uri="{FF2B5EF4-FFF2-40B4-BE49-F238E27FC236}">
                <a16:creationId xmlns:a16="http://schemas.microsoft.com/office/drawing/2014/main" id="{0B48BBCB-379C-4932-81FE-A0B846D26196}"/>
              </a:ext>
            </a:extLst>
          </p:cNvPr>
          <p:cNvSpPr>
            <a:spLocks noGrp="1"/>
          </p:cNvSpPr>
          <p:nvPr>
            <p:ph idx="1"/>
          </p:nvPr>
        </p:nvSpPr>
        <p:spPr/>
        <p:txBody>
          <a:bodyPr/>
          <a:lstStyle/>
          <a:p>
            <a:r>
              <a:rPr lang="en-US" dirty="0"/>
              <a:t>The number of APIs in every day applications is increasing</a:t>
            </a:r>
          </a:p>
          <a:p>
            <a:r>
              <a:rPr lang="en-US" dirty="0"/>
              <a:t>In my current apps we couple together half a dozen APIs from </a:t>
            </a:r>
            <a:r>
              <a:rPr lang="en-US" dirty="0" err="1"/>
              <a:t>Sendgrid</a:t>
            </a:r>
            <a:r>
              <a:rPr lang="en-US" dirty="0"/>
              <a:t> to Twilio to a bunch of APIs dealing with cars</a:t>
            </a:r>
          </a:p>
          <a:p>
            <a:r>
              <a:rPr lang="en-US" dirty="0"/>
              <a:t>We communicate with different groups inside the same company using APIs</a:t>
            </a:r>
          </a:p>
          <a:p>
            <a:r>
              <a:rPr lang="en-US" dirty="0"/>
              <a:t>Every one of them is terrible in its own special way</a:t>
            </a:r>
          </a:p>
        </p:txBody>
      </p:sp>
    </p:spTree>
    <p:extLst>
      <p:ext uri="{BB962C8B-B14F-4D97-AF65-F5344CB8AC3E}">
        <p14:creationId xmlns:p14="http://schemas.microsoft.com/office/powerpoint/2010/main" val="3845417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9C22F-C558-4EE7-82F6-AEC748911E26}"/>
              </a:ext>
            </a:extLst>
          </p:cNvPr>
          <p:cNvSpPr>
            <a:spLocks noGrp="1"/>
          </p:cNvSpPr>
          <p:nvPr>
            <p:ph type="title"/>
          </p:nvPr>
        </p:nvSpPr>
        <p:spPr/>
        <p:txBody>
          <a:bodyPr/>
          <a:lstStyle/>
          <a:p>
            <a:r>
              <a:rPr lang="en-US" dirty="0"/>
              <a:t>A cornucopia of design choices</a:t>
            </a:r>
          </a:p>
        </p:txBody>
      </p:sp>
      <p:sp>
        <p:nvSpPr>
          <p:cNvPr id="3" name="Content Placeholder 2">
            <a:extLst>
              <a:ext uri="{FF2B5EF4-FFF2-40B4-BE49-F238E27FC236}">
                <a16:creationId xmlns:a16="http://schemas.microsoft.com/office/drawing/2014/main" id="{7132B4DD-B3AC-429C-AAF4-E3EA71E7995C}"/>
              </a:ext>
            </a:extLst>
          </p:cNvPr>
          <p:cNvSpPr>
            <a:spLocks noGrp="1"/>
          </p:cNvSpPr>
          <p:nvPr>
            <p:ph idx="1"/>
          </p:nvPr>
        </p:nvSpPr>
        <p:spPr/>
        <p:txBody>
          <a:bodyPr/>
          <a:lstStyle/>
          <a:p>
            <a:r>
              <a:rPr lang="en-US" dirty="0"/>
              <a:t>Remote method invocation (Web Methods, CORBA, etc.)</a:t>
            </a:r>
          </a:p>
          <a:p>
            <a:r>
              <a:rPr lang="en-US" dirty="0"/>
              <a:t>Event Driven</a:t>
            </a:r>
          </a:p>
          <a:p>
            <a:r>
              <a:rPr lang="en-US" dirty="0"/>
              <a:t>REST</a:t>
            </a:r>
          </a:p>
          <a:p>
            <a:r>
              <a:rPr lang="en-US" dirty="0" err="1"/>
              <a:t>GraphQL</a:t>
            </a:r>
            <a:endParaRPr lang="en-US" dirty="0"/>
          </a:p>
        </p:txBody>
      </p:sp>
    </p:spTree>
    <p:extLst>
      <p:ext uri="{BB962C8B-B14F-4D97-AF65-F5344CB8AC3E}">
        <p14:creationId xmlns:p14="http://schemas.microsoft.com/office/powerpoint/2010/main" val="2379622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75" name="Rectangle 74">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76">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78">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AC413A5-B532-4316-827A-DECFAA1C89D2}"/>
              </a:ext>
            </a:extLst>
          </p:cNvPr>
          <p:cNvSpPr>
            <a:spLocks noGrp="1"/>
          </p:cNvSpPr>
          <p:nvPr>
            <p:ph type="title"/>
          </p:nvPr>
        </p:nvSpPr>
        <p:spPr>
          <a:xfrm>
            <a:off x="601255" y="702155"/>
            <a:ext cx="3409783" cy="1300365"/>
          </a:xfrm>
        </p:spPr>
        <p:txBody>
          <a:bodyPr>
            <a:normAutofit/>
          </a:bodyPr>
          <a:lstStyle/>
          <a:p>
            <a:r>
              <a:rPr lang="en-US" dirty="0">
                <a:solidFill>
                  <a:srgbClr val="FFFFFF"/>
                </a:solidFill>
              </a:rPr>
              <a:t>Rest Maturity</a:t>
            </a:r>
          </a:p>
        </p:txBody>
      </p:sp>
      <p:sp>
        <p:nvSpPr>
          <p:cNvPr id="3" name="Content Placeholder 2">
            <a:extLst>
              <a:ext uri="{FF2B5EF4-FFF2-40B4-BE49-F238E27FC236}">
                <a16:creationId xmlns:a16="http://schemas.microsoft.com/office/drawing/2014/main" id="{3BA009D1-D858-4479-B94A-306EBF98840A}"/>
              </a:ext>
            </a:extLst>
          </p:cNvPr>
          <p:cNvSpPr>
            <a:spLocks noGrp="1"/>
          </p:cNvSpPr>
          <p:nvPr>
            <p:ph idx="1"/>
          </p:nvPr>
        </p:nvSpPr>
        <p:spPr>
          <a:xfrm>
            <a:off x="601255" y="2177142"/>
            <a:ext cx="3409782" cy="3823607"/>
          </a:xfrm>
        </p:spPr>
        <p:txBody>
          <a:bodyPr>
            <a:normAutofit/>
          </a:bodyPr>
          <a:lstStyle/>
          <a:p>
            <a:r>
              <a:rPr lang="en-US" dirty="0">
                <a:solidFill>
                  <a:srgbClr val="FFFFFF"/>
                </a:solidFill>
              </a:rPr>
              <a:t>The Richardson Maturity Model describes 4 levels of building RESTful </a:t>
            </a:r>
            <a:r>
              <a:rPr lang="en-US" dirty="0" err="1">
                <a:solidFill>
                  <a:srgbClr val="FFFFFF"/>
                </a:solidFill>
              </a:rPr>
              <a:t>apis</a:t>
            </a:r>
            <a:endParaRPr lang="en-US" dirty="0">
              <a:solidFill>
                <a:srgbClr val="FFFFFF"/>
              </a:solidFill>
            </a:endParaRPr>
          </a:p>
          <a:p>
            <a:r>
              <a:rPr lang="en-US" dirty="0">
                <a:solidFill>
                  <a:srgbClr val="FFFFFF"/>
                </a:solidFill>
              </a:rPr>
              <a:t>Each level is harder to achieve</a:t>
            </a:r>
          </a:p>
        </p:txBody>
      </p:sp>
      <p:pic>
        <p:nvPicPr>
          <p:cNvPr id="1026" name="Picture 2" descr="Understanding Richardson REST maturity model | SAP Blogs">
            <a:extLst>
              <a:ext uri="{FF2B5EF4-FFF2-40B4-BE49-F238E27FC236}">
                <a16:creationId xmlns:a16="http://schemas.microsoft.com/office/drawing/2014/main" id="{300C0614-D7BA-4450-B00B-AFF3E46A4D7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923943" y="936141"/>
            <a:ext cx="6168079" cy="4968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670987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FDE8B2-4CA2-44C1-9434-E764167AE2B7}"/>
              </a:ext>
            </a:extLst>
          </p:cNvPr>
          <p:cNvSpPr>
            <a:spLocks noGrp="1"/>
          </p:cNvSpPr>
          <p:nvPr>
            <p:ph type="title"/>
          </p:nvPr>
        </p:nvSpPr>
        <p:spPr>
          <a:xfrm>
            <a:off x="581192" y="1124999"/>
            <a:ext cx="4076149" cy="4608003"/>
          </a:xfrm>
        </p:spPr>
        <p:txBody>
          <a:bodyPr anchor="ctr">
            <a:normAutofit/>
          </a:bodyPr>
          <a:lstStyle/>
          <a:p>
            <a:r>
              <a:rPr lang="en-US" sz="4000" dirty="0">
                <a:solidFill>
                  <a:schemeClr val="accent1"/>
                </a:solidFill>
              </a:rPr>
              <a:t>Building great APIs</a:t>
            </a:r>
          </a:p>
        </p:txBody>
      </p:sp>
      <p:sp>
        <p:nvSpPr>
          <p:cNvPr id="10"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2052" name="Picture 4" descr="Woman, Construction Helmet, Tool, Construction Workers">
            <a:extLst>
              <a:ext uri="{FF2B5EF4-FFF2-40B4-BE49-F238E27FC236}">
                <a16:creationId xmlns:a16="http://schemas.microsoft.com/office/drawing/2014/main" id="{4A27ACA4-F3FB-4CD9-9154-D8E9B70D6CE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52972" y="1284721"/>
            <a:ext cx="6643139" cy="46917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140594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E11C4-994E-4446-A663-C4D11D3E6801}"/>
              </a:ext>
            </a:extLst>
          </p:cNvPr>
          <p:cNvSpPr>
            <a:spLocks noGrp="1"/>
          </p:cNvSpPr>
          <p:nvPr>
            <p:ph type="title"/>
          </p:nvPr>
        </p:nvSpPr>
        <p:spPr/>
        <p:txBody>
          <a:bodyPr/>
          <a:lstStyle/>
          <a:p>
            <a:r>
              <a:rPr lang="en-US" dirty="0"/>
              <a:t>Start with amazing documentation</a:t>
            </a:r>
          </a:p>
        </p:txBody>
      </p:sp>
      <p:sp>
        <p:nvSpPr>
          <p:cNvPr id="3" name="Content Placeholder 2">
            <a:extLst>
              <a:ext uri="{FF2B5EF4-FFF2-40B4-BE49-F238E27FC236}">
                <a16:creationId xmlns:a16="http://schemas.microsoft.com/office/drawing/2014/main" id="{571BEE2C-C845-412D-BEA4-1D59818FDC13}"/>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623D54E-5694-4226-B0AA-FD2CE9EB76E1}"/>
              </a:ext>
            </a:extLst>
          </p:cNvPr>
          <p:cNvPicPr>
            <a:picLocks noChangeAspect="1"/>
          </p:cNvPicPr>
          <p:nvPr/>
        </p:nvPicPr>
        <p:blipFill>
          <a:blip r:embed="rId3"/>
          <a:stretch>
            <a:fillRect/>
          </a:stretch>
        </p:blipFill>
        <p:spPr>
          <a:xfrm>
            <a:off x="186923" y="1929423"/>
            <a:ext cx="6836496" cy="4746708"/>
          </a:xfrm>
          <a:prstGeom prst="rect">
            <a:avLst/>
          </a:prstGeom>
        </p:spPr>
      </p:pic>
      <p:pic>
        <p:nvPicPr>
          <p:cNvPr id="5" name="Picture 4">
            <a:extLst>
              <a:ext uri="{FF2B5EF4-FFF2-40B4-BE49-F238E27FC236}">
                <a16:creationId xmlns:a16="http://schemas.microsoft.com/office/drawing/2014/main" id="{F431B8B7-C556-44C1-9AD0-607579443B94}"/>
              </a:ext>
            </a:extLst>
          </p:cNvPr>
          <p:cNvPicPr>
            <a:picLocks noChangeAspect="1"/>
          </p:cNvPicPr>
          <p:nvPr/>
        </p:nvPicPr>
        <p:blipFill>
          <a:blip r:embed="rId4"/>
          <a:stretch>
            <a:fillRect/>
          </a:stretch>
        </p:blipFill>
        <p:spPr>
          <a:xfrm>
            <a:off x="5578638" y="1929423"/>
            <a:ext cx="6495496" cy="4614941"/>
          </a:xfrm>
          <a:prstGeom prst="rect">
            <a:avLst/>
          </a:prstGeom>
        </p:spPr>
      </p:pic>
    </p:spTree>
    <p:extLst>
      <p:ext uri="{BB962C8B-B14F-4D97-AF65-F5344CB8AC3E}">
        <p14:creationId xmlns:p14="http://schemas.microsoft.com/office/powerpoint/2010/main" val="3537932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AE42F-0192-4CE7-BF4A-BCDE7EED833B}"/>
              </a:ext>
            </a:extLst>
          </p:cNvPr>
          <p:cNvSpPr>
            <a:spLocks noGrp="1"/>
          </p:cNvSpPr>
          <p:nvPr>
            <p:ph type="title"/>
          </p:nvPr>
        </p:nvSpPr>
        <p:spPr/>
        <p:txBody>
          <a:bodyPr/>
          <a:lstStyle/>
          <a:p>
            <a:r>
              <a:rPr lang="en-US" dirty="0"/>
              <a:t>Swagger/open </a:t>
            </a:r>
            <a:r>
              <a:rPr lang="en-US" dirty="0" err="1"/>
              <a:t>api</a:t>
            </a:r>
            <a:endParaRPr lang="en-US" dirty="0"/>
          </a:p>
        </p:txBody>
      </p:sp>
      <p:sp>
        <p:nvSpPr>
          <p:cNvPr id="3" name="Content Placeholder 2">
            <a:extLst>
              <a:ext uri="{FF2B5EF4-FFF2-40B4-BE49-F238E27FC236}">
                <a16:creationId xmlns:a16="http://schemas.microsoft.com/office/drawing/2014/main" id="{F01F51D1-6C14-490F-AE3F-A215C0BFF26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08921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18202FD-3F4A-4314-9A4A-305386DF91C0}"/>
              </a:ext>
            </a:extLst>
          </p:cNvPr>
          <p:cNvSpPr>
            <a:spLocks noGrp="1"/>
          </p:cNvSpPr>
          <p:nvPr>
            <p:ph type="title"/>
          </p:nvPr>
        </p:nvSpPr>
        <p:spPr>
          <a:xfrm>
            <a:off x="601255" y="702155"/>
            <a:ext cx="3409783" cy="1300365"/>
          </a:xfrm>
        </p:spPr>
        <p:txBody>
          <a:bodyPr>
            <a:normAutofit/>
          </a:bodyPr>
          <a:lstStyle/>
          <a:p>
            <a:r>
              <a:rPr lang="en-US" dirty="0">
                <a:solidFill>
                  <a:srgbClr val="FFFFFF"/>
                </a:solidFill>
              </a:rPr>
              <a:t>Swagger </a:t>
            </a:r>
            <a:r>
              <a:rPr lang="en-US" dirty="0" err="1">
                <a:solidFill>
                  <a:srgbClr val="FFFFFF"/>
                </a:solidFill>
              </a:rPr>
              <a:t>ui</a:t>
            </a:r>
            <a:endParaRPr lang="en-US" dirty="0">
              <a:solidFill>
                <a:srgbClr val="FFFFFF"/>
              </a:solidFill>
            </a:endParaRPr>
          </a:p>
        </p:txBody>
      </p:sp>
      <p:sp>
        <p:nvSpPr>
          <p:cNvPr id="8" name="Content Placeholder 7">
            <a:extLst>
              <a:ext uri="{FF2B5EF4-FFF2-40B4-BE49-F238E27FC236}">
                <a16:creationId xmlns:a16="http://schemas.microsoft.com/office/drawing/2014/main" id="{C7813CCE-3DF1-4D80-8F61-BBDB7446D99E}"/>
              </a:ext>
            </a:extLst>
          </p:cNvPr>
          <p:cNvSpPr>
            <a:spLocks noGrp="1"/>
          </p:cNvSpPr>
          <p:nvPr>
            <p:ph idx="1"/>
          </p:nvPr>
        </p:nvSpPr>
        <p:spPr>
          <a:xfrm>
            <a:off x="601255" y="2177142"/>
            <a:ext cx="3409782" cy="3823607"/>
          </a:xfrm>
        </p:spPr>
        <p:txBody>
          <a:bodyPr>
            <a:normAutofit/>
          </a:bodyPr>
          <a:lstStyle/>
          <a:p>
            <a:endParaRPr lang="en-US" dirty="0">
              <a:solidFill>
                <a:srgbClr val="FFFFFF"/>
              </a:solidFill>
            </a:endParaRPr>
          </a:p>
        </p:txBody>
      </p:sp>
      <p:pic>
        <p:nvPicPr>
          <p:cNvPr id="4" name="Content Placeholder 3">
            <a:extLst>
              <a:ext uri="{FF2B5EF4-FFF2-40B4-BE49-F238E27FC236}">
                <a16:creationId xmlns:a16="http://schemas.microsoft.com/office/drawing/2014/main" id="{DAD5D16A-5798-41F0-A388-BE54FA432F96}"/>
              </a:ext>
            </a:extLst>
          </p:cNvPr>
          <p:cNvPicPr>
            <a:picLocks noChangeAspect="1"/>
          </p:cNvPicPr>
          <p:nvPr/>
        </p:nvPicPr>
        <p:blipFill>
          <a:blip r:embed="rId3"/>
          <a:stretch>
            <a:fillRect/>
          </a:stretch>
        </p:blipFill>
        <p:spPr>
          <a:xfrm>
            <a:off x="4592231" y="1405001"/>
            <a:ext cx="6831503" cy="4030585"/>
          </a:xfrm>
          <a:prstGeom prst="rect">
            <a:avLst/>
          </a:prstGeom>
        </p:spPr>
      </p:pic>
      <p:pic>
        <p:nvPicPr>
          <p:cNvPr id="5" name="Picture 4">
            <a:extLst>
              <a:ext uri="{FF2B5EF4-FFF2-40B4-BE49-F238E27FC236}">
                <a16:creationId xmlns:a16="http://schemas.microsoft.com/office/drawing/2014/main" id="{83096481-B586-4506-A042-2F42E4F47E6F}"/>
              </a:ext>
            </a:extLst>
          </p:cNvPr>
          <p:cNvPicPr>
            <a:picLocks noChangeAspect="1"/>
          </p:cNvPicPr>
          <p:nvPr/>
        </p:nvPicPr>
        <p:blipFill>
          <a:blip r:embed="rId4"/>
          <a:stretch>
            <a:fillRect/>
          </a:stretch>
        </p:blipFill>
        <p:spPr>
          <a:xfrm>
            <a:off x="4287982" y="1202360"/>
            <a:ext cx="7765889" cy="4619993"/>
          </a:xfrm>
          <a:prstGeom prst="rect">
            <a:avLst/>
          </a:prstGeom>
        </p:spPr>
      </p:pic>
    </p:spTree>
    <p:extLst>
      <p:ext uri="{BB962C8B-B14F-4D97-AF65-F5344CB8AC3E}">
        <p14:creationId xmlns:p14="http://schemas.microsoft.com/office/powerpoint/2010/main" val="3576207767"/>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18202FD-3F4A-4314-9A4A-305386DF91C0}"/>
              </a:ext>
            </a:extLst>
          </p:cNvPr>
          <p:cNvSpPr>
            <a:spLocks noGrp="1"/>
          </p:cNvSpPr>
          <p:nvPr>
            <p:ph type="title"/>
          </p:nvPr>
        </p:nvSpPr>
        <p:spPr>
          <a:xfrm>
            <a:off x="601255" y="702155"/>
            <a:ext cx="3409783" cy="1300365"/>
          </a:xfrm>
        </p:spPr>
        <p:txBody>
          <a:bodyPr>
            <a:normAutofit/>
          </a:bodyPr>
          <a:lstStyle/>
          <a:p>
            <a:r>
              <a:rPr lang="en-US" dirty="0">
                <a:solidFill>
                  <a:srgbClr val="FFFFFF"/>
                </a:solidFill>
              </a:rPr>
              <a:t>Swagger </a:t>
            </a:r>
            <a:r>
              <a:rPr lang="en-US" dirty="0" err="1">
                <a:solidFill>
                  <a:srgbClr val="FFFFFF"/>
                </a:solidFill>
              </a:rPr>
              <a:t>ui</a:t>
            </a:r>
            <a:endParaRPr lang="en-US" dirty="0">
              <a:solidFill>
                <a:srgbClr val="FFFFFF"/>
              </a:solidFill>
            </a:endParaRPr>
          </a:p>
        </p:txBody>
      </p:sp>
      <p:sp>
        <p:nvSpPr>
          <p:cNvPr id="8" name="Content Placeholder 7">
            <a:extLst>
              <a:ext uri="{FF2B5EF4-FFF2-40B4-BE49-F238E27FC236}">
                <a16:creationId xmlns:a16="http://schemas.microsoft.com/office/drawing/2014/main" id="{C7813CCE-3DF1-4D80-8F61-BBDB7446D99E}"/>
              </a:ext>
            </a:extLst>
          </p:cNvPr>
          <p:cNvSpPr>
            <a:spLocks noGrp="1"/>
          </p:cNvSpPr>
          <p:nvPr>
            <p:ph idx="1"/>
          </p:nvPr>
        </p:nvSpPr>
        <p:spPr>
          <a:xfrm>
            <a:off x="601255" y="2177142"/>
            <a:ext cx="3409782" cy="3823607"/>
          </a:xfrm>
        </p:spPr>
        <p:txBody>
          <a:bodyPr>
            <a:normAutofit/>
          </a:bodyPr>
          <a:lstStyle/>
          <a:p>
            <a:endParaRPr lang="en-US" dirty="0">
              <a:solidFill>
                <a:srgbClr val="FFFFFF"/>
              </a:solidFill>
            </a:endParaRPr>
          </a:p>
        </p:txBody>
      </p:sp>
      <p:pic>
        <p:nvPicPr>
          <p:cNvPr id="4" name="Content Placeholder 3">
            <a:extLst>
              <a:ext uri="{FF2B5EF4-FFF2-40B4-BE49-F238E27FC236}">
                <a16:creationId xmlns:a16="http://schemas.microsoft.com/office/drawing/2014/main" id="{DAD5D16A-5798-41F0-A388-BE54FA432F96}"/>
              </a:ext>
            </a:extLst>
          </p:cNvPr>
          <p:cNvPicPr>
            <a:picLocks noChangeAspect="1"/>
          </p:cNvPicPr>
          <p:nvPr/>
        </p:nvPicPr>
        <p:blipFill>
          <a:blip r:embed="rId3"/>
          <a:stretch>
            <a:fillRect/>
          </a:stretch>
        </p:blipFill>
        <p:spPr>
          <a:xfrm>
            <a:off x="4592231" y="1405001"/>
            <a:ext cx="6831503" cy="4030585"/>
          </a:xfrm>
          <a:prstGeom prst="rect">
            <a:avLst/>
          </a:prstGeom>
        </p:spPr>
      </p:pic>
    </p:spTree>
    <p:extLst>
      <p:ext uri="{BB962C8B-B14F-4D97-AF65-F5344CB8AC3E}">
        <p14:creationId xmlns:p14="http://schemas.microsoft.com/office/powerpoint/2010/main" val="153872212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ividendVTI">
  <a:themeElements>
    <a:clrScheme name="AnalogousFromDarkSeedLeftStep">
      <a:dk1>
        <a:srgbClr val="000000"/>
      </a:dk1>
      <a:lt1>
        <a:srgbClr val="FFFFFF"/>
      </a:lt1>
      <a:dk2>
        <a:srgbClr val="1B2430"/>
      </a:dk2>
      <a:lt2>
        <a:srgbClr val="F0F3F1"/>
      </a:lt2>
      <a:accent1>
        <a:srgbClr val="C34DA6"/>
      </a:accent1>
      <a:accent2>
        <a:srgbClr val="9D3BB1"/>
      </a:accent2>
      <a:accent3>
        <a:srgbClr val="7E4DC3"/>
      </a:accent3>
      <a:accent4>
        <a:srgbClr val="4444B5"/>
      </a:accent4>
      <a:accent5>
        <a:srgbClr val="4D7EC3"/>
      </a:accent5>
      <a:accent6>
        <a:srgbClr val="3B9EB1"/>
      </a:accent6>
      <a:hlink>
        <a:srgbClr val="3F5FBF"/>
      </a:hlink>
      <a:folHlink>
        <a:srgbClr val="7F7F7F"/>
      </a:folHlink>
    </a:clrScheme>
    <a:fontScheme name="Dividend">
      <a:majorFont>
        <a:latin typeface="Univers Condensed"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Univers"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340</Words>
  <Application>Microsoft Office PowerPoint</Application>
  <PresentationFormat>Widescreen</PresentationFormat>
  <Paragraphs>35</Paragraphs>
  <Slides>10</Slides>
  <Notes>7</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Univers</vt:lpstr>
      <vt:lpstr>Univers Condensed</vt:lpstr>
      <vt:lpstr>Wingdings 2</vt:lpstr>
      <vt:lpstr>DividendVTI</vt:lpstr>
      <vt:lpstr>Building better APIs</vt:lpstr>
      <vt:lpstr>Everybody’s talking with apis</vt:lpstr>
      <vt:lpstr>A cornucopia of design choices</vt:lpstr>
      <vt:lpstr>Rest Maturity</vt:lpstr>
      <vt:lpstr>Building great APIs</vt:lpstr>
      <vt:lpstr>Start with amazing documentation</vt:lpstr>
      <vt:lpstr>Swagger/open api</vt:lpstr>
      <vt:lpstr>Swagger ui</vt:lpstr>
      <vt:lpstr>Swagger ui</vt:lpstr>
      <vt:lpstr>Asp.net core has swagger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better APIs</dc:title>
  <dc:creator>Simon Timms</dc:creator>
  <cp:lastModifiedBy>Simon Timms</cp:lastModifiedBy>
  <cp:revision>1</cp:revision>
  <dcterms:created xsi:type="dcterms:W3CDTF">2020-10-09T04:03:00Z</dcterms:created>
  <dcterms:modified xsi:type="dcterms:W3CDTF">2020-10-09T04:03:09Z</dcterms:modified>
</cp:coreProperties>
</file>

<file path=docProps/thumbnail.jpeg>
</file>